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7" r:id="rId5"/>
    <p:sldId id="259" r:id="rId6"/>
    <p:sldId id="260" r:id="rId7"/>
    <p:sldId id="261" r:id="rId8"/>
    <p:sldId id="262" r:id="rId9"/>
    <p:sldId id="267" r:id="rId10"/>
    <p:sldId id="263" r:id="rId11"/>
    <p:sldId id="273" r:id="rId12"/>
    <p:sldId id="280" r:id="rId13"/>
    <p:sldId id="281" r:id="rId14"/>
    <p:sldId id="268" r:id="rId15"/>
    <p:sldId id="277" r:id="rId16"/>
    <p:sldId id="271" r:id="rId17"/>
    <p:sldId id="276" r:id="rId18"/>
    <p:sldId id="279" r:id="rId19"/>
    <p:sldId id="274" r:id="rId2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6633"/>
    <a:srgbClr val="85C2FF"/>
    <a:srgbClr val="3399FF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0865" autoAdjust="0"/>
  </p:normalViewPr>
  <p:slideViewPr>
    <p:cSldViewPr>
      <p:cViewPr>
        <p:scale>
          <a:sx n="75" d="100"/>
          <a:sy n="75" d="100"/>
        </p:scale>
        <p:origin x="-69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Val val="1"/>
          </c:dLbls>
          <c:cat>
            <c:strRef>
              <c:f>Arkusz1!$A$1:$A$19</c:f>
              <c:strCache>
                <c:ptCount val="19"/>
                <c:pt idx="0">
                  <c:v>1998/1999</c:v>
                </c:pt>
                <c:pt idx="1">
                  <c:v>1999/2000</c:v>
                </c:pt>
                <c:pt idx="2">
                  <c:v>2000/2001</c:v>
                </c:pt>
                <c:pt idx="3">
                  <c:v>2001/2002</c:v>
                </c:pt>
                <c:pt idx="4">
                  <c:v>2002/2003</c:v>
                </c:pt>
                <c:pt idx="5">
                  <c:v>2003/2004</c:v>
                </c:pt>
                <c:pt idx="6">
                  <c:v>2004/2005</c:v>
                </c:pt>
                <c:pt idx="7">
                  <c:v>2005/2006</c:v>
                </c:pt>
                <c:pt idx="8">
                  <c:v>2006/2007</c:v>
                </c:pt>
                <c:pt idx="9">
                  <c:v>2007/2008</c:v>
                </c:pt>
                <c:pt idx="10">
                  <c:v>2008/2009</c:v>
                </c:pt>
                <c:pt idx="11">
                  <c:v>2009/2010</c:v>
                </c:pt>
                <c:pt idx="12">
                  <c:v>2010/2011</c:v>
                </c:pt>
                <c:pt idx="13">
                  <c:v>2011/2012</c:v>
                </c:pt>
                <c:pt idx="14">
                  <c:v>2012/2013</c:v>
                </c:pt>
                <c:pt idx="15">
                  <c:v>2013/2014</c:v>
                </c:pt>
                <c:pt idx="16">
                  <c:v>2014/2015</c:v>
                </c:pt>
                <c:pt idx="17">
                  <c:v>2015/2016</c:v>
                </c:pt>
                <c:pt idx="18">
                  <c:v>2016/2017</c:v>
                </c:pt>
              </c:strCache>
            </c:strRef>
          </c:cat>
          <c:val>
            <c:numRef>
              <c:f>Arkusz1!$B$1:$B$19</c:f>
              <c:numCache>
                <c:formatCode>General</c:formatCode>
                <c:ptCount val="19"/>
                <c:pt idx="0">
                  <c:v>5</c:v>
                </c:pt>
                <c:pt idx="1">
                  <c:v>12</c:v>
                </c:pt>
                <c:pt idx="2">
                  <c:v>26</c:v>
                </c:pt>
                <c:pt idx="3">
                  <c:v>35</c:v>
                </c:pt>
                <c:pt idx="4">
                  <c:v>65</c:v>
                </c:pt>
                <c:pt idx="5">
                  <c:v>52</c:v>
                </c:pt>
                <c:pt idx="6">
                  <c:v>57</c:v>
                </c:pt>
                <c:pt idx="7">
                  <c:v>53</c:v>
                </c:pt>
                <c:pt idx="8">
                  <c:v>61</c:v>
                </c:pt>
                <c:pt idx="9">
                  <c:v>71</c:v>
                </c:pt>
                <c:pt idx="10">
                  <c:v>122</c:v>
                </c:pt>
                <c:pt idx="11">
                  <c:v>169</c:v>
                </c:pt>
                <c:pt idx="12">
                  <c:v>189</c:v>
                </c:pt>
                <c:pt idx="13">
                  <c:v>203</c:v>
                </c:pt>
                <c:pt idx="14">
                  <c:v>176</c:v>
                </c:pt>
                <c:pt idx="15">
                  <c:v>178</c:v>
                </c:pt>
                <c:pt idx="16">
                  <c:v>136</c:v>
                </c:pt>
                <c:pt idx="17">
                  <c:v>113</c:v>
                </c:pt>
                <c:pt idx="18">
                  <c:v>102</c:v>
                </c:pt>
              </c:numCache>
            </c:numRef>
          </c:val>
        </c:ser>
        <c:shape val="box"/>
        <c:axId val="115620096"/>
        <c:axId val="115630080"/>
        <c:axId val="0"/>
      </c:bar3DChart>
      <c:catAx>
        <c:axId val="1156200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15630080"/>
        <c:crosses val="autoZero"/>
        <c:auto val="1"/>
        <c:lblAlgn val="ctr"/>
        <c:lblOffset val="100"/>
      </c:catAx>
      <c:valAx>
        <c:axId val="1156300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1562009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Val val="1"/>
          </c:dLbls>
          <c:cat>
            <c:numRef>
              <c:f>Arkusz1!$A$27:$A$40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Arkusz1!$B$27:$B$40</c:f>
              <c:numCache>
                <c:formatCode>General</c:formatCode>
                <c:ptCount val="14"/>
                <c:pt idx="0">
                  <c:v>15470</c:v>
                </c:pt>
                <c:pt idx="1">
                  <c:v>24990</c:v>
                </c:pt>
                <c:pt idx="2">
                  <c:v>19210</c:v>
                </c:pt>
                <c:pt idx="3">
                  <c:v>8160</c:v>
                </c:pt>
                <c:pt idx="4">
                  <c:v>12750</c:v>
                </c:pt>
                <c:pt idx="5">
                  <c:v>13500</c:v>
                </c:pt>
                <c:pt idx="6">
                  <c:v>9000</c:v>
                </c:pt>
                <c:pt idx="7">
                  <c:v>9825</c:v>
                </c:pt>
                <c:pt idx="8">
                  <c:v>5492</c:v>
                </c:pt>
                <c:pt idx="9">
                  <c:v>12258</c:v>
                </c:pt>
                <c:pt idx="10">
                  <c:v>4592</c:v>
                </c:pt>
                <c:pt idx="11">
                  <c:v>4808</c:v>
                </c:pt>
                <c:pt idx="12">
                  <c:v>3987</c:v>
                </c:pt>
                <c:pt idx="13">
                  <c:v>1862</c:v>
                </c:pt>
              </c:numCache>
            </c:numRef>
          </c:val>
        </c:ser>
        <c:shape val="box"/>
        <c:axId val="115655040"/>
        <c:axId val="115656576"/>
        <c:axId val="0"/>
      </c:bar3DChart>
      <c:catAx>
        <c:axId val="115655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15656576"/>
        <c:crosses val="autoZero"/>
        <c:auto val="1"/>
        <c:lblAlgn val="ctr"/>
        <c:lblOffset val="100"/>
      </c:catAx>
      <c:valAx>
        <c:axId val="1156565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1565504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Val val="1"/>
          </c:dLbls>
          <c:cat>
            <c:numRef>
              <c:f>Arkusz1!$N$18:$N$37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Arkusz1!$O$18:$O$37</c:f>
              <c:numCache>
                <c:formatCode>General</c:formatCode>
                <c:ptCount val="20"/>
                <c:pt idx="0">
                  <c:v>49</c:v>
                </c:pt>
                <c:pt idx="1">
                  <c:v>676</c:v>
                </c:pt>
                <c:pt idx="2">
                  <c:v>721</c:v>
                </c:pt>
                <c:pt idx="3">
                  <c:v>938</c:v>
                </c:pt>
                <c:pt idx="4">
                  <c:v>1029</c:v>
                </c:pt>
                <c:pt idx="5">
                  <c:v>655</c:v>
                </c:pt>
                <c:pt idx="6">
                  <c:v>561</c:v>
                </c:pt>
                <c:pt idx="7">
                  <c:v>463</c:v>
                </c:pt>
                <c:pt idx="8">
                  <c:v>484</c:v>
                </c:pt>
                <c:pt idx="9">
                  <c:v>208</c:v>
                </c:pt>
                <c:pt idx="10">
                  <c:v>222</c:v>
                </c:pt>
                <c:pt idx="11">
                  <c:v>282</c:v>
                </c:pt>
                <c:pt idx="12">
                  <c:v>289</c:v>
                </c:pt>
                <c:pt idx="13">
                  <c:v>387</c:v>
                </c:pt>
                <c:pt idx="14">
                  <c:v>217</c:v>
                </c:pt>
                <c:pt idx="15">
                  <c:v>170</c:v>
                </c:pt>
                <c:pt idx="16">
                  <c:v>148</c:v>
                </c:pt>
                <c:pt idx="17">
                  <c:v>143</c:v>
                </c:pt>
                <c:pt idx="18">
                  <c:v>129</c:v>
                </c:pt>
                <c:pt idx="19">
                  <c:v>111</c:v>
                </c:pt>
              </c:numCache>
            </c:numRef>
          </c:val>
        </c:ser>
        <c:shape val="box"/>
        <c:axId val="177289088"/>
        <c:axId val="177290624"/>
        <c:axId val="0"/>
      </c:bar3DChart>
      <c:catAx>
        <c:axId val="177289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77290624"/>
        <c:crosses val="autoZero"/>
        <c:auto val="1"/>
        <c:lblAlgn val="ctr"/>
        <c:lblOffset val="100"/>
      </c:catAx>
      <c:valAx>
        <c:axId val="1772906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7728908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Val val="1"/>
          </c:dLbls>
          <c:cat>
            <c:numRef>
              <c:f>Arkusz1!$A$47:$A$63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2004</c:v>
                </c:pt>
                <c:pt idx="6">
                  <c:v>2006</c:v>
                </c:pt>
                <c:pt idx="7">
                  <c:v>2007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Arkusz1!$B$47:$B$63</c:f>
              <c:numCache>
                <c:formatCode>General</c:formatCode>
                <c:ptCount val="17"/>
                <c:pt idx="0">
                  <c:v>4</c:v>
                </c:pt>
                <c:pt idx="1">
                  <c:v>25</c:v>
                </c:pt>
                <c:pt idx="2">
                  <c:v>31</c:v>
                </c:pt>
                <c:pt idx="3">
                  <c:v>56</c:v>
                </c:pt>
                <c:pt idx="4">
                  <c:v>50</c:v>
                </c:pt>
                <c:pt idx="5">
                  <c:v>11</c:v>
                </c:pt>
                <c:pt idx="6">
                  <c:v>1</c:v>
                </c:pt>
                <c:pt idx="7">
                  <c:v>2</c:v>
                </c:pt>
                <c:pt idx="8">
                  <c:v>20</c:v>
                </c:pt>
                <c:pt idx="9">
                  <c:v>14</c:v>
                </c:pt>
                <c:pt idx="10">
                  <c:v>5</c:v>
                </c:pt>
                <c:pt idx="11">
                  <c:v>11</c:v>
                </c:pt>
                <c:pt idx="12">
                  <c:v>5</c:v>
                </c:pt>
                <c:pt idx="13">
                  <c:v>15</c:v>
                </c:pt>
                <c:pt idx="14">
                  <c:v>15</c:v>
                </c:pt>
                <c:pt idx="15">
                  <c:v>19</c:v>
                </c:pt>
                <c:pt idx="16">
                  <c:v>8</c:v>
                </c:pt>
              </c:numCache>
            </c:numRef>
          </c:val>
        </c:ser>
        <c:shape val="box"/>
        <c:axId val="177315200"/>
        <c:axId val="177329280"/>
        <c:axId val="0"/>
      </c:bar3DChart>
      <c:catAx>
        <c:axId val="177315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77329280"/>
        <c:crosses val="autoZero"/>
        <c:auto val="1"/>
        <c:lblAlgn val="ctr"/>
        <c:lblOffset val="100"/>
      </c:catAx>
      <c:valAx>
        <c:axId val="177329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77315200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2975-C8AA-4889-B0E1-2E187ADAAD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F65E-FCFF-40A0-BB3D-8D242CB73F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65DF1-B36C-48CA-ADBE-4BCCD19F10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F8AB-915E-4E51-B825-0A5988ACD0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8C33C-6D0C-470D-B8F7-F0A13202BD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6B81-67C6-4F41-AF1E-7D99EE48D5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03F27-3538-4397-8598-94A060275E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5C564-D2AF-40D5-A7DE-EDCC5DCCF0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A4D6-051D-4EEA-B66A-3067ED5BCD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723E-24AD-49F0-AC8D-3A85E5AC80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33F3A-1A0C-40C0-85C5-46212DBDD3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FF9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6D38FB25-78E8-4B5E-BA04-A9A4227E4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acebook.com/pages/Fundusz-Pomocy-Dzieciom-i-M%C5%82odzie%C5%BCy-im-Matki-Bo%C5%BCej-z-La-Salette/163845387003975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FFD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077200" cy="5715000"/>
          </a:xfrm>
        </p:spPr>
        <p:txBody>
          <a:bodyPr anchor="t"/>
          <a:lstStyle/>
          <a:p>
            <a:pPr eaLnBrk="1" hangingPunct="1"/>
            <a:r>
              <a:rPr lang="pl-PL" sz="3600" b="1" smtClean="0">
                <a:solidFill>
                  <a:srgbClr val="000099"/>
                </a:solidFill>
                <a:latin typeface="Arial Narrow" pitchFamily="34" charset="0"/>
              </a:rPr>
              <a:t/>
            </a:r>
            <a:br>
              <a:rPr lang="pl-PL" sz="3600" b="1" smtClean="0">
                <a:solidFill>
                  <a:srgbClr val="000099"/>
                </a:solidFill>
                <a:latin typeface="Arial Narrow" pitchFamily="34" charset="0"/>
              </a:rPr>
            </a:br>
            <a:r>
              <a:rPr lang="pl-PL" sz="3600" b="1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pl-PL" sz="7200" b="1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br>
              <a:rPr lang="pl-PL" sz="7200" b="1" smtClean="0">
                <a:solidFill>
                  <a:srgbClr val="000099"/>
                </a:solidFill>
                <a:latin typeface="Arial Narrow" pitchFamily="34" charset="0"/>
              </a:rPr>
            </a:br>
            <a:r>
              <a:rPr lang="pl-PL" sz="7200" b="1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pl-PL" sz="3600" b="1" smtClean="0">
                <a:solidFill>
                  <a:srgbClr val="000099"/>
                </a:solidFill>
                <a:latin typeface="Arial Narrow" pitchFamily="34" charset="0"/>
              </a:rPr>
              <a:t/>
            </a:r>
            <a:br>
              <a:rPr lang="pl-PL" sz="3600" b="1" smtClean="0">
                <a:solidFill>
                  <a:srgbClr val="000099"/>
                </a:solidFill>
                <a:latin typeface="Arial Narrow" pitchFamily="34" charset="0"/>
              </a:rPr>
            </a:br>
            <a:r>
              <a:rPr lang="pl-PL" sz="3400" b="1" smtClean="0">
                <a:solidFill>
                  <a:srgbClr val="000099"/>
                </a:solidFill>
                <a:latin typeface="Garamond" pitchFamily="18" charset="0"/>
              </a:rPr>
              <a:t>Fundusz Pomocy Dzieciom i Młodzieży </a:t>
            </a:r>
            <a:br>
              <a:rPr lang="pl-PL" sz="3400" b="1" smtClean="0">
                <a:solidFill>
                  <a:srgbClr val="000099"/>
                </a:solidFill>
                <a:latin typeface="Garamond" pitchFamily="18" charset="0"/>
              </a:rPr>
            </a:br>
            <a:r>
              <a:rPr lang="pl-PL" sz="3400" b="1" smtClean="0">
                <a:solidFill>
                  <a:srgbClr val="000099"/>
                </a:solidFill>
                <a:latin typeface="Garamond" pitchFamily="18" charset="0"/>
              </a:rPr>
              <a:t>im. Matki Bożej z La Salette </a:t>
            </a:r>
            <a:br>
              <a:rPr lang="pl-PL" sz="3400" b="1" smtClean="0">
                <a:solidFill>
                  <a:srgbClr val="000099"/>
                </a:solidFill>
                <a:latin typeface="Garamond" pitchFamily="18" charset="0"/>
              </a:rPr>
            </a:br>
            <a:r>
              <a:rPr lang="pl-PL" sz="3400" b="1" smtClean="0">
                <a:solidFill>
                  <a:srgbClr val="000099"/>
                </a:solidFill>
                <a:latin typeface="Garamond" pitchFamily="18" charset="0"/>
              </a:rPr>
              <a:t>w Zakopanem</a:t>
            </a:r>
            <a:br>
              <a:rPr lang="pl-PL" sz="3400" b="1" smtClean="0">
                <a:solidFill>
                  <a:srgbClr val="000099"/>
                </a:solidFill>
                <a:latin typeface="Garamond" pitchFamily="18" charset="0"/>
              </a:rPr>
            </a:br>
            <a:endParaRPr lang="pl-PL" sz="3400" b="1" smtClean="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876800"/>
            <a:ext cx="5410200" cy="1676400"/>
          </a:xfrm>
        </p:spPr>
        <p:txBody>
          <a:bodyPr/>
          <a:lstStyle/>
          <a:p>
            <a:pPr eaLnBrk="1" hangingPunct="1"/>
            <a:endParaRPr lang="pl-PL" sz="1800" b="1" smtClean="0">
              <a:solidFill>
                <a:srgbClr val="000099"/>
              </a:solidFill>
            </a:endParaRPr>
          </a:p>
          <a:p>
            <a:pPr eaLnBrk="1" hangingPunct="1"/>
            <a:endParaRPr lang="pl-PL" sz="1800" b="1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1600" b="1" smtClean="0">
                <a:solidFill>
                  <a:srgbClr val="000099"/>
                </a:solidFill>
              </a:rPr>
              <a:t>ul. Tuwima 5, 34-500 Zakopane, tel. 797002025</a:t>
            </a:r>
            <a:br>
              <a:rPr lang="pl-PL" sz="1600" b="1" smtClean="0">
                <a:solidFill>
                  <a:srgbClr val="000099"/>
                </a:solidFill>
              </a:rPr>
            </a:br>
            <a:r>
              <a:rPr lang="pl-PL" sz="1600" b="1" smtClean="0">
                <a:solidFill>
                  <a:srgbClr val="000099"/>
                </a:solidFill>
              </a:rPr>
              <a:t>REGON: 040020537-00050, NIP: 736-15-40-514, </a:t>
            </a:r>
            <a:br>
              <a:rPr lang="pl-PL" sz="1600" b="1" smtClean="0">
                <a:solidFill>
                  <a:srgbClr val="000099"/>
                </a:solidFill>
              </a:rPr>
            </a:br>
            <a:r>
              <a:rPr lang="pl-PL" sz="1600" b="1" smtClean="0">
                <a:solidFill>
                  <a:srgbClr val="000099"/>
                </a:solidFill>
              </a:rPr>
              <a:t>KRS 0000222393</a:t>
            </a:r>
            <a:br>
              <a:rPr lang="pl-PL" sz="1600" b="1" smtClean="0">
                <a:solidFill>
                  <a:srgbClr val="000099"/>
                </a:solidFill>
              </a:rPr>
            </a:br>
            <a:r>
              <a:rPr lang="pl-PL" sz="1600" b="1" smtClean="0">
                <a:solidFill>
                  <a:srgbClr val="000099"/>
                </a:solidFill>
              </a:rPr>
              <a:t>www.fundusz.saletyni.pl,  mail: fundusz@saletyni.pl</a:t>
            </a:r>
          </a:p>
          <a:p>
            <a:pPr eaLnBrk="1" hangingPunct="1"/>
            <a:endParaRPr lang="pl-PL" sz="1600" b="1" smtClean="0"/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7620000" y="4800600"/>
            <a:ext cx="1219200" cy="1600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149" name="WordArt 14"/>
          <p:cNvSpPr>
            <a:spLocks noChangeArrowheads="1" noChangeShapeType="1" noTextEdit="1"/>
          </p:cNvSpPr>
          <p:nvPr/>
        </p:nvSpPr>
        <p:spPr bwMode="auto">
          <a:xfrm>
            <a:off x="6096000" y="914400"/>
            <a:ext cx="2438400" cy="17526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pl-P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Narrow"/>
              </a:rPr>
              <a:t>2 0 1 7</a:t>
            </a:r>
          </a:p>
        </p:txBody>
      </p:sp>
      <p:sp>
        <p:nvSpPr>
          <p:cNvPr id="6150" name="WordArt 1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2438400" cy="1600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pl-P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Narrow"/>
              </a:rPr>
              <a:t>1 9 9 8 </a:t>
            </a:r>
          </a:p>
        </p:txBody>
      </p:sp>
      <p:pic>
        <p:nvPicPr>
          <p:cNvPr id="6151" name="Obraz 9" descr="PNG -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949950"/>
            <a:ext cx="10493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Obraz 10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692150"/>
            <a:ext cx="9112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Obraz 11" descr="PNG - 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4775" y="5791200"/>
            <a:ext cx="95091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772400" cy="533400"/>
          </a:xfrm>
        </p:spPr>
        <p:txBody>
          <a:bodyPr/>
          <a:lstStyle/>
          <a:p>
            <a:pPr eaLnBrk="1" hangingPunct="1"/>
            <a:r>
              <a:rPr lang="pl-PL" sz="1800" b="1" smtClean="0">
                <a:solidFill>
                  <a:srgbClr val="000099"/>
                </a:solidFill>
              </a:rPr>
              <a:t>Zakup implantu Ślimakowego dla Ali z Zakopanego</a:t>
            </a:r>
          </a:p>
        </p:txBody>
      </p:sp>
      <p:pic>
        <p:nvPicPr>
          <p:cNvPr id="11267" name="Picture 4" descr="Ali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484313"/>
            <a:ext cx="2608263" cy="195738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609600" y="3581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1800" b="1">
                <a:solidFill>
                  <a:srgbClr val="000099"/>
                </a:solidFill>
              </a:rPr>
              <a:t>Zakup wózka elektrycznego dla Marka z Trzcinicy</a:t>
            </a:r>
          </a:p>
        </p:txBody>
      </p:sp>
      <p:pic>
        <p:nvPicPr>
          <p:cNvPr id="11269" name="Picture 5" descr="Obraz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14800"/>
            <a:ext cx="3048000" cy="2286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0" name="Picture 6" descr="Obraz 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14800"/>
            <a:ext cx="3048000" cy="2286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1" name="pole tekstowe 6"/>
          <p:cNvSpPr txBox="1">
            <a:spLocks noChangeArrowheads="1"/>
          </p:cNvSpPr>
          <p:nvPr/>
        </p:nvSpPr>
        <p:spPr bwMode="auto">
          <a:xfrm>
            <a:off x="323850" y="188913"/>
            <a:ext cx="8475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pl-PL" b="1">
                <a:solidFill>
                  <a:srgbClr val="000099"/>
                </a:solidFill>
              </a:rPr>
              <a:t>DZIAŁANIA PROWADZONE PRZEZ FPDiM</a:t>
            </a:r>
          </a:p>
        </p:txBody>
      </p:sp>
    </p:spTree>
  </p:cSld>
  <p:clrMapOvr>
    <a:masterClrMapping/>
  </p:clrMapOvr>
  <p:transition spd="med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8496300" cy="6019800"/>
          </a:xfrm>
        </p:spPr>
        <p:txBody>
          <a:bodyPr/>
          <a:lstStyle/>
          <a:p>
            <a:pPr eaLnBrk="1" hangingPunct="1"/>
            <a:r>
              <a:rPr lang="pl-PL" sz="3200" b="1" smtClean="0">
                <a:solidFill>
                  <a:srgbClr val="000099"/>
                </a:solidFill>
              </a:rPr>
              <a:t>Pomoc powodzianom  </a:t>
            </a:r>
            <a:r>
              <a:rPr lang="pl-PL" sz="2400" b="1" smtClean="0">
                <a:solidFill>
                  <a:srgbClr val="000099"/>
                </a:solidFill>
              </a:rPr>
              <a:t/>
            </a:r>
            <a:br>
              <a:rPr lang="pl-PL" sz="2400" b="1" smtClean="0">
                <a:solidFill>
                  <a:srgbClr val="000099"/>
                </a:solidFill>
              </a:rPr>
            </a:br>
            <a:r>
              <a:rPr lang="pl-PL" sz="2400" b="1" smtClean="0">
                <a:solidFill>
                  <a:srgbClr val="000099"/>
                </a:solidFill>
              </a:rPr>
              <a:t> wypłata m.in. zapomóg losowych w woj. podkarpackim </a:t>
            </a:r>
            <a:br>
              <a:rPr lang="pl-PL" sz="2400" b="1" smtClean="0">
                <a:solidFill>
                  <a:srgbClr val="000099"/>
                </a:solidFill>
              </a:rPr>
            </a:br>
            <a:r>
              <a:rPr lang="pl-PL" sz="2400" b="1" smtClean="0">
                <a:solidFill>
                  <a:srgbClr val="000099"/>
                </a:solidFill>
              </a:rPr>
              <a:t>20 000 tys. zł. – 2009 r.</a:t>
            </a:r>
            <a:br>
              <a:rPr lang="pl-PL" sz="2400" b="1" smtClean="0">
                <a:solidFill>
                  <a:srgbClr val="000099"/>
                </a:solidFill>
              </a:rPr>
            </a:br>
            <a:r>
              <a:rPr lang="pl-PL" sz="2400" b="1" smtClean="0">
                <a:solidFill>
                  <a:srgbClr val="000099"/>
                </a:solidFill>
              </a:rPr>
              <a:t>12 000 zł. – 2010 r. </a:t>
            </a:r>
            <a:br>
              <a:rPr lang="pl-PL" sz="2400" b="1" smtClean="0">
                <a:solidFill>
                  <a:srgbClr val="000099"/>
                </a:solidFill>
              </a:rPr>
            </a:br>
            <a:r>
              <a:rPr lang="pl-PL" sz="2400" b="1" smtClean="0">
                <a:solidFill>
                  <a:srgbClr val="000099"/>
                </a:solidFill>
              </a:rPr>
              <a:t/>
            </a:r>
            <a:br>
              <a:rPr lang="pl-PL" sz="2400" b="1" smtClean="0">
                <a:solidFill>
                  <a:srgbClr val="000099"/>
                </a:solidFill>
              </a:rPr>
            </a:br>
            <a:r>
              <a:rPr lang="pl-PL" sz="2800" b="1" smtClean="0">
                <a:solidFill>
                  <a:srgbClr val="000099"/>
                </a:solidFill>
              </a:rPr>
              <a:t>Kolonia letnia dla dzieci: </a:t>
            </a:r>
            <a:r>
              <a:rPr lang="pl-PL" sz="2400" b="1" smtClean="0">
                <a:solidFill>
                  <a:srgbClr val="000099"/>
                </a:solidFill>
              </a:rPr>
              <a:t/>
            </a:r>
            <a:br>
              <a:rPr lang="pl-PL" sz="2400" b="1" smtClean="0">
                <a:solidFill>
                  <a:srgbClr val="000099"/>
                </a:solidFill>
              </a:rPr>
            </a:br>
            <a:r>
              <a:rPr lang="pl-PL" sz="2400" b="1" smtClean="0">
                <a:solidFill>
                  <a:srgbClr val="000099"/>
                </a:solidFill>
              </a:rPr>
              <a:t>26 250 zł. – 2010 r.</a:t>
            </a:r>
            <a:br>
              <a:rPr lang="pl-PL" sz="2400" b="1" smtClean="0">
                <a:solidFill>
                  <a:srgbClr val="000099"/>
                </a:solidFill>
              </a:rPr>
            </a:br>
            <a:r>
              <a:rPr lang="pl-PL" sz="2400" b="1" smtClean="0">
                <a:solidFill>
                  <a:srgbClr val="000099"/>
                </a:solidFill>
              </a:rPr>
              <a:t/>
            </a:r>
            <a:br>
              <a:rPr lang="pl-PL" sz="2400" b="1" smtClean="0">
                <a:solidFill>
                  <a:srgbClr val="000099"/>
                </a:solidFill>
              </a:rPr>
            </a:br>
            <a:r>
              <a:rPr lang="pl-PL" sz="2400" b="1" smtClean="0">
                <a:solidFill>
                  <a:srgbClr val="000099"/>
                </a:solidFill>
              </a:rPr>
              <a:t>Program stypendialny dla powodzian z okolic Sandomierza</a:t>
            </a:r>
            <a:br>
              <a:rPr lang="pl-PL" sz="2400" b="1" smtClean="0">
                <a:solidFill>
                  <a:srgbClr val="000099"/>
                </a:solidFill>
              </a:rPr>
            </a:br>
            <a:r>
              <a:rPr lang="pl-PL" sz="2400" b="1" smtClean="0">
                <a:solidFill>
                  <a:srgbClr val="000099"/>
                </a:solidFill>
              </a:rPr>
              <a:t>21 000 zł. – 2010/2011.</a:t>
            </a:r>
          </a:p>
        </p:txBody>
      </p:sp>
    </p:spTree>
  </p:cSld>
  <p:clrMapOvr>
    <a:masterClrMapping/>
  </p:clrMapOvr>
  <p:transition spd="med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smtClean="0">
                <a:solidFill>
                  <a:srgbClr val="000099"/>
                </a:solidFill>
              </a:rPr>
              <a:t>AKCJA „GROSIK DO GROSIKA”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388" y="1981200"/>
            <a:ext cx="4316412" cy="584200"/>
          </a:xfrm>
        </p:spPr>
        <p:txBody>
          <a:bodyPr/>
          <a:lstStyle/>
          <a:p>
            <a:pPr>
              <a:buFontTx/>
              <a:buNone/>
            </a:pPr>
            <a:r>
              <a:rPr lang="pl-PL" smtClean="0">
                <a:solidFill>
                  <a:srgbClr val="000099"/>
                </a:solidFill>
              </a:rPr>
              <a:t>Rok 2016 – zbiórka dla Oli</a:t>
            </a:r>
          </a:p>
        </p:txBody>
      </p:sp>
      <p:sp>
        <p:nvSpPr>
          <p:cNvPr id="13316" name="Symbol zastępczy zawartości 3"/>
          <p:cNvSpPr>
            <a:spLocks noGrp="1"/>
          </p:cNvSpPr>
          <p:nvPr>
            <p:ph sz="half" idx="2"/>
          </p:nvPr>
        </p:nvSpPr>
        <p:spPr>
          <a:xfrm>
            <a:off x="4356100" y="1981200"/>
            <a:ext cx="4608513" cy="584200"/>
          </a:xfrm>
        </p:spPr>
        <p:txBody>
          <a:bodyPr/>
          <a:lstStyle/>
          <a:p>
            <a:pPr>
              <a:buFontTx/>
              <a:buNone/>
            </a:pPr>
            <a:r>
              <a:rPr lang="pl-PL" smtClean="0">
                <a:solidFill>
                  <a:srgbClr val="000099"/>
                </a:solidFill>
              </a:rPr>
              <a:t>Rok 2017 – zbiórka dla Aleksa</a:t>
            </a:r>
          </a:p>
        </p:txBody>
      </p:sp>
      <p:pic>
        <p:nvPicPr>
          <p:cNvPr id="5" name="Obraz 4" descr="ale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852936"/>
            <a:ext cx="2351760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96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IMGP053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852936"/>
            <a:ext cx="230425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96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0" y="404813"/>
            <a:ext cx="8964613" cy="1143000"/>
          </a:xfrm>
        </p:spPr>
        <p:txBody>
          <a:bodyPr/>
          <a:lstStyle/>
          <a:p>
            <a:r>
              <a:rPr lang="pl-PL" sz="3600" b="1" smtClean="0">
                <a:solidFill>
                  <a:srgbClr val="000099"/>
                </a:solidFill>
              </a:rPr>
              <a:t>ALICJA PO DRUGIEJ STRONIE LUSTRA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611188" y="1628775"/>
            <a:ext cx="7812087" cy="800100"/>
          </a:xfrm>
        </p:spPr>
        <p:txBody>
          <a:bodyPr/>
          <a:lstStyle/>
          <a:p>
            <a:pPr>
              <a:buFontTx/>
              <a:buNone/>
            </a:pPr>
            <a:r>
              <a:rPr lang="pl-PL" sz="2800" smtClean="0">
                <a:solidFill>
                  <a:srgbClr val="000099"/>
                </a:solidFill>
              </a:rPr>
              <a:t>Zbiórka na zakup roweru dla podopiecznej FPDiM</a:t>
            </a:r>
          </a:p>
        </p:txBody>
      </p:sp>
      <p:pic>
        <p:nvPicPr>
          <p:cNvPr id="14340" name="Obraz 3" descr="podziekowanie.jpeg"/>
          <p:cNvPicPr>
            <a:picLocks noChangeAspect="1"/>
          </p:cNvPicPr>
          <p:nvPr/>
        </p:nvPicPr>
        <p:blipFill>
          <a:blip r:embed="rId2" cstate="print"/>
          <a:srcRect t="45348" r="630"/>
          <a:stretch>
            <a:fillRect/>
          </a:stretch>
        </p:blipFill>
        <p:spPr bwMode="auto">
          <a:xfrm>
            <a:off x="1908175" y="2349500"/>
            <a:ext cx="546258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rgbClr val="000099"/>
                </a:solidFill>
              </a:rPr>
              <a:t>Dochody FPDiM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4582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Ø"/>
            </a:pPr>
            <a:endParaRPr lang="pl-PL" sz="3600" b="1" smtClean="0">
              <a:solidFill>
                <a:srgbClr val="000099"/>
              </a:solidFill>
            </a:endParaRPr>
          </a:p>
          <a:p>
            <a:pPr algn="ctr" eaLnBrk="1" hangingPunct="1">
              <a:buFont typeface="Wingdings" pitchFamily="2" charset="2"/>
              <a:buChar char="Ø"/>
            </a:pPr>
            <a:r>
              <a:rPr lang="pl-PL" sz="3600" b="1" smtClean="0">
                <a:solidFill>
                  <a:srgbClr val="000099"/>
                </a:solidFill>
              </a:rPr>
              <a:t>Darowizny,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pl-PL" sz="3600" b="1" smtClean="0">
                <a:solidFill>
                  <a:srgbClr val="000099"/>
                </a:solidFill>
              </a:rPr>
              <a:t>1 % podatku doch. od osób fizycznych,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pl-PL" sz="3600" b="1" smtClean="0">
                <a:solidFill>
                  <a:srgbClr val="000099"/>
                </a:solidFill>
              </a:rPr>
              <a:t>Projekty,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pl-PL" sz="3600" b="1" smtClean="0">
                <a:solidFill>
                  <a:srgbClr val="000099"/>
                </a:solidFill>
              </a:rPr>
              <a:t>Odsetki bankowe.</a:t>
            </a:r>
          </a:p>
          <a:p>
            <a:pPr eaLnBrk="1" hangingPunct="1">
              <a:buFontTx/>
              <a:buNone/>
            </a:pPr>
            <a:endParaRPr lang="pl-PL" sz="3600" b="1" smtClean="0">
              <a:solidFill>
                <a:srgbClr val="000099"/>
              </a:solidFill>
            </a:endParaRPr>
          </a:p>
          <a:p>
            <a:pPr eaLnBrk="1" hangingPunct="1"/>
            <a:endParaRPr lang="pl-PL" sz="3600" smtClean="0"/>
          </a:p>
        </p:txBody>
      </p:sp>
    </p:spTree>
  </p:cSld>
  <p:clrMapOvr>
    <a:masterClrMapping/>
  </p:clrMapOvr>
  <p:transition spd="med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rgbClr val="000099"/>
                </a:solidFill>
              </a:rPr>
              <a:t>Wolontariat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rgbClr val="000099"/>
                </a:solidFill>
              </a:rPr>
              <a:t>Nieocenionym wkładem w rozwój Funduszu są jego wolontariusze, zarówno młodzież szkolna, jak i studenci ale także całe rodziny, bezinteresownie poświęcające swój wolny czas dla budowania wspólnego dzieła jakim jest Fundusz. </a:t>
            </a:r>
          </a:p>
        </p:txBody>
      </p:sp>
    </p:spTree>
  </p:cSld>
  <p:clrMapOvr>
    <a:masterClrMapping/>
  </p:clrMapOvr>
  <p:transition spd="med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rgbClr val="000099"/>
                </a:solidFill>
              </a:rPr>
              <a:t>Promocja FPDiM</a:t>
            </a:r>
          </a:p>
        </p:txBody>
      </p:sp>
      <p:sp>
        <p:nvSpPr>
          <p:cNvPr id="17411" name="AutoShape 1027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/>
            <a:endParaRPr lang="pl-PL" sz="2800" b="1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2800" b="1" smtClean="0">
                <a:solidFill>
                  <a:srgbClr val="000099"/>
                </a:solidFill>
              </a:rPr>
              <a:t>Strona internetowa: www.fundusz.saletyni.pl</a:t>
            </a:r>
          </a:p>
          <a:p>
            <a:pPr eaLnBrk="1" hangingPunct="1"/>
            <a:r>
              <a:rPr lang="pl-PL" sz="2800" b="1" smtClean="0">
                <a:solidFill>
                  <a:srgbClr val="000099"/>
                </a:solidFill>
              </a:rPr>
              <a:t>Facebook: Fundusz Pomocy</a:t>
            </a:r>
          </a:p>
          <a:p>
            <a:pPr eaLnBrk="1" hangingPunct="1"/>
            <a:r>
              <a:rPr lang="pl-PL" sz="2800" b="1" smtClean="0">
                <a:solidFill>
                  <a:srgbClr val="000099"/>
                </a:solidFill>
              </a:rPr>
              <a:t>Czasopismo Posłaniec Matki Bożej Saletyńskiej,</a:t>
            </a:r>
          </a:p>
          <a:p>
            <a:pPr eaLnBrk="1" hangingPunct="1"/>
            <a:r>
              <a:rPr lang="pl-PL" sz="2800" b="1" smtClean="0">
                <a:solidFill>
                  <a:srgbClr val="000099"/>
                </a:solidFill>
              </a:rPr>
              <a:t>Kalendarzyki informacyjne FPDiM,</a:t>
            </a:r>
          </a:p>
          <a:p>
            <a:pPr eaLnBrk="1" hangingPunct="1"/>
            <a:r>
              <a:rPr lang="pl-PL" sz="2800" b="1" smtClean="0">
                <a:solidFill>
                  <a:srgbClr val="000099"/>
                </a:solidFill>
              </a:rPr>
              <a:t>Kontakt z Parafiami Saletyńskimi oraz innymi,</a:t>
            </a:r>
          </a:p>
          <a:p>
            <a:pPr eaLnBrk="1" hangingPunct="1"/>
            <a:r>
              <a:rPr lang="pl-PL" sz="2800" b="1" smtClean="0">
                <a:solidFill>
                  <a:srgbClr val="000099"/>
                </a:solidFill>
              </a:rPr>
              <a:t>Bezpośredni kontakt z ofiarodawcami,</a:t>
            </a:r>
          </a:p>
          <a:p>
            <a:pPr eaLnBrk="1" hangingPunct="1"/>
            <a:r>
              <a:rPr lang="pl-PL" sz="2800" b="1" smtClean="0">
                <a:solidFill>
                  <a:srgbClr val="000099"/>
                </a:solidFill>
              </a:rPr>
              <a:t>Inne…</a:t>
            </a:r>
          </a:p>
          <a:p>
            <a:pPr eaLnBrk="1" hangingPunct="1">
              <a:buFontTx/>
              <a:buNone/>
            </a:pPr>
            <a:endParaRPr lang="pl-PL" sz="2800" b="1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565400"/>
            <a:ext cx="5181600" cy="1143000"/>
          </a:xfrm>
        </p:spPr>
        <p:txBody>
          <a:bodyPr/>
          <a:lstStyle/>
          <a:p>
            <a:pPr eaLnBrk="1" hangingPunct="1"/>
            <a:r>
              <a:rPr lang="pl-PL" sz="4000" b="1" smtClean="0">
                <a:solidFill>
                  <a:srgbClr val="000099"/>
                </a:solidFill>
              </a:rPr>
              <a:t>Nagrody </a:t>
            </a:r>
            <a:br>
              <a:rPr lang="pl-PL" sz="4000" b="1" smtClean="0">
                <a:solidFill>
                  <a:srgbClr val="000099"/>
                </a:solidFill>
              </a:rPr>
            </a:br>
            <a:r>
              <a:rPr lang="pl-PL" sz="4000" b="1" smtClean="0">
                <a:solidFill>
                  <a:srgbClr val="000099"/>
                </a:solidFill>
              </a:rPr>
              <a:t>i Wyróżnienia</a:t>
            </a:r>
            <a:r>
              <a:rPr lang="pl-PL" b="1" smtClean="0">
                <a:solidFill>
                  <a:srgbClr val="000099"/>
                </a:solidFill>
              </a:rPr>
              <a:t>     </a:t>
            </a:r>
            <a:br>
              <a:rPr lang="pl-PL" b="1" smtClean="0">
                <a:solidFill>
                  <a:srgbClr val="000099"/>
                </a:solidFill>
              </a:rPr>
            </a:br>
            <a:r>
              <a:rPr lang="pl-PL" b="1" smtClean="0">
                <a:solidFill>
                  <a:srgbClr val="000099"/>
                </a:solidFill>
              </a:rPr>
              <a:t/>
            </a:r>
            <a:br>
              <a:rPr lang="pl-PL" b="1" smtClean="0">
                <a:solidFill>
                  <a:srgbClr val="000099"/>
                </a:solidFill>
              </a:rPr>
            </a:br>
            <a:r>
              <a:rPr lang="pl-PL" sz="3600" b="1" smtClean="0">
                <a:solidFill>
                  <a:srgbClr val="000099"/>
                </a:solidFill>
              </a:rPr>
              <a:t>Krzyż Kawalerski Orderu Odrodzenia Polski </a:t>
            </a:r>
            <a:br>
              <a:rPr lang="pl-PL" sz="3600" b="1" smtClean="0">
                <a:solidFill>
                  <a:srgbClr val="000099"/>
                </a:solidFill>
              </a:rPr>
            </a:br>
            <a:r>
              <a:rPr lang="pl-PL" sz="3600" b="1" smtClean="0">
                <a:solidFill>
                  <a:srgbClr val="000099"/>
                </a:solidFill>
              </a:rPr>
              <a:t>– od  Prezydenta Lecha Kaczyńskiego</a:t>
            </a:r>
            <a:r>
              <a:rPr lang="pl-PL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8435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b="1" smtClean="0">
              <a:solidFill>
                <a:srgbClr val="000099"/>
              </a:solidFill>
            </a:endParaRPr>
          </a:p>
          <a:p>
            <a:pPr eaLnBrk="1" hangingPunct="1"/>
            <a:endParaRPr lang="pl-PL" b="1" smtClean="0">
              <a:solidFill>
                <a:srgbClr val="000099"/>
              </a:solidFill>
            </a:endParaRPr>
          </a:p>
        </p:txBody>
      </p:sp>
      <p:pic>
        <p:nvPicPr>
          <p:cNvPr id="18436" name="Picture 11" descr="180px-Pr-av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08050"/>
            <a:ext cx="2589213" cy="49053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8382000" cy="281940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rgbClr val="000099"/>
                </a:solidFill>
              </a:rPr>
              <a:t>Zapraszamy na</a:t>
            </a:r>
            <a:br>
              <a:rPr lang="pl-PL" b="1" smtClean="0">
                <a:solidFill>
                  <a:srgbClr val="000099"/>
                </a:solidFill>
              </a:rPr>
            </a:br>
            <a:r>
              <a:rPr lang="pl-PL" b="1" smtClean="0">
                <a:solidFill>
                  <a:srgbClr val="000099"/>
                </a:solidFill>
              </a:rPr>
              <a:t/>
            </a:r>
            <a:br>
              <a:rPr lang="pl-PL" b="1" smtClean="0">
                <a:solidFill>
                  <a:srgbClr val="000099"/>
                </a:solidFill>
              </a:rPr>
            </a:br>
            <a:r>
              <a:rPr lang="pl-PL" b="1" smtClean="0">
                <a:solidFill>
                  <a:srgbClr val="000099"/>
                </a:solidFill>
              </a:rPr>
              <a:t>www.fundusz.saletyni.pl</a:t>
            </a:r>
            <a:br>
              <a:rPr lang="pl-PL" b="1" smtClean="0">
                <a:solidFill>
                  <a:srgbClr val="000099"/>
                </a:solidFill>
              </a:rPr>
            </a:br>
            <a:endParaRPr lang="pl-PL" b="1" smtClean="0">
              <a:solidFill>
                <a:srgbClr val="000099"/>
              </a:solidFill>
            </a:endParaRPr>
          </a:p>
        </p:txBody>
      </p:sp>
      <p:pic>
        <p:nvPicPr>
          <p:cNvPr id="19459" name="Obraz 2" descr="facebook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533900"/>
            <a:ext cx="157003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mapa-Polski kont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6063"/>
            <a:ext cx="6858000" cy="661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438400"/>
            <a:ext cx="68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logo_1procen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32463"/>
            <a:ext cx="12557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logo_op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654675"/>
            <a:ext cx="94297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WordArt 16"/>
          <p:cNvSpPr>
            <a:spLocks noChangeArrowheads="1" noChangeShapeType="1" noTextEdit="1"/>
          </p:cNvSpPr>
          <p:nvPr/>
        </p:nvSpPr>
        <p:spPr bwMode="auto">
          <a:xfrm>
            <a:off x="2133600" y="1371600"/>
            <a:ext cx="4876800" cy="3657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nn-NO" sz="4400" b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Garamond"/>
              </a:rPr>
              <a:t>1998    2017</a:t>
            </a:r>
          </a:p>
          <a:p>
            <a:pPr algn="ctr"/>
            <a:endParaRPr lang="nn-NO" sz="4400" b="1" kern="1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latin typeface="Garamond"/>
            </a:endParaRPr>
          </a:p>
          <a:p>
            <a:pPr algn="ctr"/>
            <a:r>
              <a:rPr lang="nn-NO" sz="4400" b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Garamond"/>
              </a:rPr>
              <a:t>F P D i M</a:t>
            </a:r>
            <a:endParaRPr lang="pl-PL" sz="4400" b="1" kern="1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latin typeface="Garamond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44675"/>
            <a:ext cx="7772400" cy="1143000"/>
          </a:xfrm>
        </p:spPr>
        <p:txBody>
          <a:bodyPr/>
          <a:lstStyle/>
          <a:p>
            <a:pPr eaLnBrk="1" hangingPunct="1"/>
            <a:r>
              <a:rPr lang="pl-PL" sz="4000" b="1" smtClean="0">
                <a:solidFill>
                  <a:srgbClr val="000099"/>
                </a:solidFill>
              </a:rPr>
              <a:t/>
            </a:r>
            <a:br>
              <a:rPr lang="pl-PL" sz="4000" b="1" smtClean="0">
                <a:solidFill>
                  <a:srgbClr val="000099"/>
                </a:solidFill>
              </a:rPr>
            </a:br>
            <a:r>
              <a:rPr lang="pl-PL" sz="4000" b="1" smtClean="0">
                <a:solidFill>
                  <a:srgbClr val="000099"/>
                </a:solidFill>
              </a:rPr>
              <a:t/>
            </a:r>
            <a:br>
              <a:rPr lang="pl-PL" sz="4000" b="1" smtClean="0">
                <a:solidFill>
                  <a:srgbClr val="000099"/>
                </a:solidFill>
              </a:rPr>
            </a:br>
            <a:r>
              <a:rPr lang="pl-PL" sz="4000" b="1" smtClean="0">
                <a:solidFill>
                  <a:srgbClr val="000099"/>
                </a:solidFill>
              </a:rPr>
              <a:t/>
            </a:r>
            <a:br>
              <a:rPr lang="pl-PL" sz="4000" b="1" smtClean="0">
                <a:solidFill>
                  <a:srgbClr val="000099"/>
                </a:solidFill>
              </a:rPr>
            </a:br>
            <a:r>
              <a:rPr lang="pl-PL" sz="4000" b="1" smtClean="0">
                <a:solidFill>
                  <a:srgbClr val="000099"/>
                </a:solidFill>
              </a:rPr>
              <a:t>Założyciel</a:t>
            </a:r>
            <a:br>
              <a:rPr lang="pl-PL" sz="4000" b="1" smtClean="0">
                <a:solidFill>
                  <a:srgbClr val="000099"/>
                </a:solidFill>
              </a:rPr>
            </a:br>
            <a:r>
              <a:rPr lang="pl-PL" b="1" smtClean="0">
                <a:solidFill>
                  <a:srgbClr val="000099"/>
                </a:solidFill>
              </a:rPr>
              <a:t/>
            </a:r>
            <a:br>
              <a:rPr lang="pl-PL" b="1" smtClean="0">
                <a:solidFill>
                  <a:srgbClr val="000099"/>
                </a:solidFill>
              </a:rPr>
            </a:br>
            <a:r>
              <a:rPr lang="pl-PL" b="1" smtClean="0">
                <a:solidFill>
                  <a:srgbClr val="000099"/>
                </a:solidFill>
              </a:rPr>
              <a:t>Ks. Fryderyk Wyrostek MS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rgbClr val="000099"/>
                </a:solidFill>
              </a:rPr>
              <a:t>Struktura FPDiM</a:t>
            </a:r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 flipH="1">
            <a:off x="1447800" y="2819400"/>
            <a:ext cx="1752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4572000" y="2895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5867400" y="2743200"/>
            <a:ext cx="1524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8198" name="AutoShape 14"/>
          <p:cNvSpPr>
            <a:spLocks noChangeArrowheads="1"/>
          </p:cNvSpPr>
          <p:nvPr/>
        </p:nvSpPr>
        <p:spPr bwMode="auto">
          <a:xfrm>
            <a:off x="228600" y="4343400"/>
            <a:ext cx="2667000" cy="1828800"/>
          </a:xfrm>
          <a:prstGeom prst="roundRect">
            <a:avLst>
              <a:gd name="adj" fmla="val 16667"/>
            </a:avLst>
          </a:prstGeom>
          <a:solidFill>
            <a:srgbClr val="85C2FF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Ctr="1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2000" b="1" u="sng"/>
              <a:t>Zarząd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000" b="1"/>
              <a:t>Dyrektor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000" b="1"/>
              <a:t>ks. Jerzy Makul MS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000" b="1"/>
              <a:t>Zastępca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000" b="1"/>
              <a:t>ks. K. Samborski MS</a:t>
            </a:r>
          </a:p>
        </p:txBody>
      </p:sp>
      <p:sp>
        <p:nvSpPr>
          <p:cNvPr id="8199" name="AutoShape 15"/>
          <p:cNvSpPr>
            <a:spLocks noChangeArrowheads="1"/>
          </p:cNvSpPr>
          <p:nvPr/>
        </p:nvSpPr>
        <p:spPr bwMode="auto">
          <a:xfrm>
            <a:off x="3048000" y="1219200"/>
            <a:ext cx="2971800" cy="1447800"/>
          </a:xfrm>
          <a:prstGeom prst="roundRect">
            <a:avLst>
              <a:gd name="adj" fmla="val 16667"/>
            </a:avLst>
          </a:prstGeom>
          <a:solidFill>
            <a:srgbClr val="85C2FF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Ctr="1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2400" b="1" u="sng"/>
              <a:t>Rada FPDiM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400" b="1"/>
              <a:t>Prowincjał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400" b="1"/>
              <a:t>ks. A. Zagórski M.S.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sz="2000" b="1"/>
          </a:p>
        </p:txBody>
      </p:sp>
      <p:sp>
        <p:nvSpPr>
          <p:cNvPr id="8200" name="AutoShape 17"/>
          <p:cNvSpPr>
            <a:spLocks noChangeArrowheads="1"/>
          </p:cNvSpPr>
          <p:nvPr/>
        </p:nvSpPr>
        <p:spPr bwMode="auto">
          <a:xfrm>
            <a:off x="3276600" y="4343400"/>
            <a:ext cx="2667000" cy="1828800"/>
          </a:xfrm>
          <a:prstGeom prst="roundRect">
            <a:avLst>
              <a:gd name="adj" fmla="val 16667"/>
            </a:avLst>
          </a:prstGeom>
          <a:solidFill>
            <a:srgbClr val="85C2FF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2000" b="1" u="sng"/>
              <a:t>Komisja Rewizyjna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000" b="1"/>
              <a:t>ks. M. Kucharzyk MS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000" b="1"/>
              <a:t>ks. R. Mazur MS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000" b="1"/>
              <a:t>ks. W. Burski MS</a:t>
            </a:r>
          </a:p>
        </p:txBody>
      </p:sp>
      <p:sp>
        <p:nvSpPr>
          <p:cNvPr id="8201" name="AutoShape 18"/>
          <p:cNvSpPr>
            <a:spLocks noChangeArrowheads="1"/>
          </p:cNvSpPr>
          <p:nvPr/>
        </p:nvSpPr>
        <p:spPr bwMode="auto">
          <a:xfrm>
            <a:off x="6248400" y="4343400"/>
            <a:ext cx="2667000" cy="1828800"/>
          </a:xfrm>
          <a:prstGeom prst="roundRect">
            <a:avLst>
              <a:gd name="adj" fmla="val 16667"/>
            </a:avLst>
          </a:prstGeom>
          <a:solidFill>
            <a:srgbClr val="85C2FF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2000" b="1" u="sng"/>
              <a:t>Rada Programowa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000" b="1"/>
              <a:t>ks. P. Bryś MS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000" b="1"/>
              <a:t>ks. K. Wolan MS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sz="2000" b="1"/>
              <a:t>ks. C. Hałgas MS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4572000"/>
          </a:xfrm>
        </p:spPr>
        <p:txBody>
          <a:bodyPr/>
          <a:lstStyle/>
          <a:p>
            <a:pPr eaLnBrk="1" hangingPunct="1"/>
            <a:r>
              <a:rPr lang="pl-PL" sz="2400" b="1" smtClean="0">
                <a:solidFill>
                  <a:srgbClr val="FF0000"/>
                </a:solidFill>
              </a:rPr>
              <a:t/>
            </a:r>
            <a:br>
              <a:rPr lang="pl-PL" sz="2400" b="1" smtClean="0">
                <a:solidFill>
                  <a:srgbClr val="FF0000"/>
                </a:solidFill>
              </a:rPr>
            </a:br>
            <a:r>
              <a:rPr lang="pl-PL" sz="2400" b="1" smtClean="0">
                <a:solidFill>
                  <a:srgbClr val="FF0000"/>
                </a:solidFill>
                <a:cs typeface="Times New Roman" charset="0"/>
              </a:rPr>
              <a:t>Fundusz Pomocy Dzieciom i Młodzieży </a:t>
            </a:r>
            <a:r>
              <a:rPr lang="pl-PL" sz="2400" b="1" smtClean="0">
                <a:solidFill>
                  <a:srgbClr val="FF0000"/>
                </a:solidFill>
              </a:rPr>
              <a:t/>
            </a:r>
            <a:br>
              <a:rPr lang="pl-PL" sz="2400" b="1" smtClean="0">
                <a:solidFill>
                  <a:srgbClr val="FF0000"/>
                </a:solidFill>
              </a:rPr>
            </a:br>
            <a:r>
              <a:rPr lang="pl-PL" sz="2400" b="1" smtClean="0">
                <a:solidFill>
                  <a:srgbClr val="FF0000"/>
                </a:solidFill>
                <a:cs typeface="Times New Roman" charset="0"/>
              </a:rPr>
              <a:t>im. Matki Bożej z La Salette</a:t>
            </a:r>
            <a:r>
              <a:rPr lang="pl-PL" sz="240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pl-PL" sz="2400" smtClean="0">
                <a:solidFill>
                  <a:srgbClr val="FF0000"/>
                </a:solidFill>
              </a:rPr>
              <a:t/>
            </a:r>
            <a:br>
              <a:rPr lang="pl-PL" sz="2400" smtClean="0">
                <a:solidFill>
                  <a:srgbClr val="FF0000"/>
                </a:solidFill>
              </a:rPr>
            </a:br>
            <a:r>
              <a:rPr lang="pl-PL" sz="2400" smtClean="0">
                <a:solidFill>
                  <a:srgbClr val="FF0000"/>
                </a:solidFill>
                <a:cs typeface="Times New Roman" charset="0"/>
              </a:rPr>
              <a:t>działa na terenie całego kraju od września 1998 r. Wspomagamy rodziny wielodzietne, dzieci i młodzież z rodzin ubogich, dzieci niepełnosprawne oraz rodziców samotnie wychowujących dzieci poprzez: stypendia, zapomogi, dary rzeczowe, dożywianie, organizowanie wypoczynku połączonego z chrześcijańską formacją </a:t>
            </a:r>
            <a:br>
              <a:rPr lang="pl-PL" sz="2400" smtClean="0">
                <a:solidFill>
                  <a:srgbClr val="FF0000"/>
                </a:solidFill>
                <a:cs typeface="Times New Roman" charset="0"/>
              </a:rPr>
            </a:br>
            <a:r>
              <a:rPr lang="pl-PL" sz="2400" smtClean="0">
                <a:solidFill>
                  <a:srgbClr val="FF0000"/>
                </a:solidFill>
                <a:cs typeface="Times New Roman" charset="0"/>
              </a:rPr>
              <a:t>podczas wakacji, ferii zimowych, weekendów itp. </a:t>
            </a:r>
            <a:r>
              <a:rPr lang="pl-PL" sz="2400" smtClean="0">
                <a:cs typeface="Times New Roman" charset="0"/>
              </a:rPr>
              <a:t/>
            </a:r>
            <a:br>
              <a:rPr lang="pl-PL" sz="2400" smtClean="0">
                <a:cs typeface="Times New Roman" charset="0"/>
              </a:rPr>
            </a:br>
            <a:r>
              <a:rPr lang="pl-PL" sz="2200" smtClean="0"/>
              <a:t/>
            </a:r>
            <a:br>
              <a:rPr lang="pl-PL" sz="2200" smtClean="0"/>
            </a:br>
            <a:r>
              <a:rPr lang="pl-PL" sz="2400" smtClean="0">
                <a:solidFill>
                  <a:srgbClr val="0000FF"/>
                </a:solidFill>
                <a:cs typeface="Times New Roman" charset="0"/>
              </a:rPr>
              <a:t>Zgodnie ze statutem, </a:t>
            </a:r>
            <a:r>
              <a:rPr lang="pl-PL" sz="2400" smtClean="0">
                <a:cs typeface="Times New Roman" charset="0"/>
              </a:rPr>
              <a:t/>
            </a:r>
            <a:br>
              <a:rPr lang="pl-PL" sz="2400" smtClean="0">
                <a:cs typeface="Times New Roman" charset="0"/>
              </a:rPr>
            </a:br>
            <a:r>
              <a:rPr lang="pl-PL" sz="2400" b="1" smtClean="0">
                <a:solidFill>
                  <a:srgbClr val="0000FF"/>
                </a:solidFill>
                <a:cs typeface="Times New Roman" charset="0"/>
              </a:rPr>
              <a:t>wszystkie organy </a:t>
            </a:r>
            <a:r>
              <a:rPr lang="pl-PL" sz="2400" b="1" smtClean="0">
                <a:solidFill>
                  <a:srgbClr val="0000FF"/>
                </a:solidFill>
              </a:rPr>
              <a:t>FPDiM</a:t>
            </a:r>
            <a:r>
              <a:rPr lang="pl-PL" sz="2400" b="1" smtClean="0">
                <a:solidFill>
                  <a:srgbClr val="0000FF"/>
                </a:solidFill>
                <a:cs typeface="Times New Roman" charset="0"/>
              </a:rPr>
              <a:t> pracują społecznie</a:t>
            </a:r>
            <a:r>
              <a:rPr lang="pl-PL" sz="2400" b="1" smtClean="0">
                <a:solidFill>
                  <a:srgbClr val="0000FF"/>
                </a:solidFill>
              </a:rPr>
              <a:t>!</a:t>
            </a:r>
            <a:r>
              <a:rPr lang="pl-PL" sz="2400" smtClean="0">
                <a:cs typeface="Times New Roman" charset="0"/>
              </a:rPr>
              <a:t/>
            </a:r>
            <a:br>
              <a:rPr lang="pl-PL" sz="2400" smtClean="0">
                <a:cs typeface="Times New Roman" charset="0"/>
              </a:rPr>
            </a:br>
            <a:r>
              <a:rPr lang="pl-PL" sz="2200" smtClean="0"/>
              <a:t/>
            </a:r>
            <a:br>
              <a:rPr lang="pl-PL" sz="2200" smtClean="0"/>
            </a:br>
            <a:r>
              <a:rPr lang="pl-PL" sz="2200" b="1" smtClean="0">
                <a:solidFill>
                  <a:srgbClr val="0000FF"/>
                </a:solidFill>
                <a:cs typeface="Times New Roman" charset="0"/>
              </a:rPr>
              <a:t>Jesteśmy Organizacją Pożytku Publicznego </a:t>
            </a:r>
            <a:r>
              <a:rPr lang="pl-PL" sz="2200" b="1" smtClean="0">
                <a:solidFill>
                  <a:srgbClr val="0000FF"/>
                </a:solidFill>
              </a:rPr>
              <a:t/>
            </a:r>
            <a:br>
              <a:rPr lang="pl-PL" sz="2200" b="1" smtClean="0">
                <a:solidFill>
                  <a:srgbClr val="0000FF"/>
                </a:solidFill>
              </a:rPr>
            </a:br>
            <a:r>
              <a:rPr lang="pl-PL" sz="2800" b="1" smtClean="0">
                <a:solidFill>
                  <a:srgbClr val="0000FF"/>
                </a:solidFill>
                <a:cs typeface="Times New Roman" charset="0"/>
              </a:rPr>
              <a:t>(KRS 0000222393)</a:t>
            </a:r>
            <a:r>
              <a:rPr lang="pl-PL" sz="2800" b="1" smtClean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pl-PL" smtClean="0"/>
              <a:t/>
            </a:r>
            <a:br>
              <a:rPr lang="pl-PL" smtClean="0"/>
            </a:br>
            <a:endParaRPr lang="pl-PL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57200"/>
            <a:ext cx="8458200" cy="4114800"/>
          </a:xfrm>
        </p:spPr>
        <p:txBody>
          <a:bodyPr/>
          <a:lstStyle/>
          <a:p>
            <a:pPr eaLnBrk="1" hangingPunct="1"/>
            <a:r>
              <a:rPr lang="pl-PL" sz="2800" b="1" dirty="0" smtClean="0">
                <a:solidFill>
                  <a:srgbClr val="000099"/>
                </a:solidFill>
              </a:rPr>
              <a:t>Działalność </a:t>
            </a:r>
            <a:r>
              <a:rPr lang="pl-PL" sz="2800" b="1" dirty="0" err="1" smtClean="0">
                <a:solidFill>
                  <a:srgbClr val="000099"/>
                </a:solidFill>
              </a:rPr>
              <a:t>FPDiM</a:t>
            </a:r>
            <a:endParaRPr lang="pl-PL" sz="2800" b="1" dirty="0" smtClean="0">
              <a:solidFill>
                <a:srgbClr val="000099"/>
              </a:solidFill>
            </a:endParaRPr>
          </a:p>
          <a:p>
            <a:pPr eaLnBrk="1" hangingPunct="1"/>
            <a:endParaRPr lang="pl-PL" sz="28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2800" b="1" dirty="0" smtClean="0">
                <a:solidFill>
                  <a:srgbClr val="000099"/>
                </a:solidFill>
                <a:cs typeface="Times New Roman" charset="0"/>
              </a:rPr>
              <a:t>Dotychczas zrealizowaliśmy m. in.:</a:t>
            </a:r>
            <a:br>
              <a:rPr lang="pl-PL" sz="2800" b="1" dirty="0" smtClean="0">
                <a:solidFill>
                  <a:srgbClr val="000099"/>
                </a:solidFill>
                <a:cs typeface="Times New Roman" charset="0"/>
              </a:rPr>
            </a:br>
            <a:endParaRPr lang="pl-PL" sz="28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2400" b="1" dirty="0" smtClean="0">
                <a:solidFill>
                  <a:srgbClr val="000099"/>
                </a:solidFill>
                <a:cs typeface="Times New Roman" charset="0"/>
              </a:rPr>
              <a:t>-  programy stypendialne: obejmujące</a:t>
            </a:r>
            <a:r>
              <a:rPr lang="pl-PL" sz="2400" b="1" dirty="0" smtClean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pl-PL" sz="2800" b="1" dirty="0" smtClean="0">
                <a:solidFill>
                  <a:srgbClr val="000099"/>
                </a:solidFill>
                <a:cs typeface="Times New Roman" charset="0"/>
              </a:rPr>
              <a:t>1 825 stypendystów,</a:t>
            </a:r>
            <a:br>
              <a:rPr lang="pl-PL" sz="2800" b="1" dirty="0" smtClean="0">
                <a:solidFill>
                  <a:srgbClr val="000099"/>
                </a:solidFill>
                <a:cs typeface="Times New Roman" charset="0"/>
              </a:rPr>
            </a:br>
            <a:r>
              <a:rPr lang="pl-PL" sz="2400" b="1" dirty="0" smtClean="0">
                <a:solidFill>
                  <a:srgbClr val="000099"/>
                </a:solidFill>
                <a:cs typeface="Times New Roman" charset="0"/>
              </a:rPr>
              <a:t>- projekty dożywiania: dofinansowaliśmy</a:t>
            </a:r>
            <a:r>
              <a:rPr lang="pl-PL" sz="2400" b="1" dirty="0" smtClean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pl-PL" sz="2800" b="1" dirty="0" smtClean="0">
                <a:solidFill>
                  <a:srgbClr val="000099"/>
                </a:solidFill>
              </a:rPr>
              <a:t>145904 </a:t>
            </a:r>
            <a:r>
              <a:rPr lang="pl-PL" sz="2800" b="1" dirty="0" smtClean="0">
                <a:solidFill>
                  <a:srgbClr val="000099"/>
                </a:solidFill>
                <a:cs typeface="Times New Roman" charset="0"/>
              </a:rPr>
              <a:t>posiłków,</a:t>
            </a:r>
            <a:br>
              <a:rPr lang="pl-PL" sz="2800" b="1" dirty="0" smtClean="0">
                <a:solidFill>
                  <a:srgbClr val="000099"/>
                </a:solidFill>
                <a:cs typeface="Times New Roman" charset="0"/>
              </a:rPr>
            </a:br>
            <a:r>
              <a:rPr lang="pl-PL" sz="2400" b="1" dirty="0" smtClean="0">
                <a:solidFill>
                  <a:srgbClr val="000099"/>
                </a:solidFill>
                <a:cs typeface="Times New Roman" charset="0"/>
              </a:rPr>
              <a:t>- dofinansowanie: wypoczynku dzieci i młodzieży </a:t>
            </a:r>
            <a:endParaRPr lang="pl-PL" sz="2400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pl-PL" sz="2800" b="1" dirty="0" smtClean="0">
                <a:solidFill>
                  <a:srgbClr val="000099"/>
                </a:solidFill>
                <a:cs typeface="Times New Roman" charset="0"/>
              </a:rPr>
              <a:t>dla </a:t>
            </a:r>
            <a:r>
              <a:rPr lang="pl-PL" sz="2800" b="1" dirty="0" smtClean="0">
                <a:solidFill>
                  <a:srgbClr val="000099"/>
                </a:solidFill>
              </a:rPr>
              <a:t>7 882 </a:t>
            </a:r>
            <a:r>
              <a:rPr lang="pl-PL" sz="2800" b="1" dirty="0" smtClean="0">
                <a:solidFill>
                  <a:srgbClr val="000099"/>
                </a:solidFill>
                <a:cs typeface="Times New Roman" charset="0"/>
              </a:rPr>
              <a:t>osób</a:t>
            </a:r>
            <a:r>
              <a:rPr lang="pl-PL" sz="2800" b="1" dirty="0" smtClean="0">
                <a:solidFill>
                  <a:srgbClr val="000099"/>
                </a:solidFill>
              </a:rPr>
              <a:t>,</a:t>
            </a:r>
          </a:p>
          <a:p>
            <a:pPr eaLnBrk="1" hangingPunct="1">
              <a:buFontTx/>
              <a:buChar char="-"/>
            </a:pPr>
            <a:r>
              <a:rPr lang="pl-PL" sz="2400" b="1" dirty="0" smtClean="0">
                <a:solidFill>
                  <a:srgbClr val="000099"/>
                </a:solidFill>
              </a:rPr>
              <a:t> zapomogi losowe: </a:t>
            </a:r>
          </a:p>
          <a:p>
            <a:pPr eaLnBrk="1" hangingPunct="1"/>
            <a:r>
              <a:rPr lang="pl-PL" sz="2800" b="1" dirty="0" smtClean="0">
                <a:solidFill>
                  <a:srgbClr val="000099"/>
                </a:solidFill>
              </a:rPr>
              <a:t>dla 292 osób.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pl-PL" b="1" dirty="0" smtClean="0">
                <a:solidFill>
                  <a:srgbClr val="000099"/>
                </a:solidFill>
              </a:rPr>
              <a:t>Programy Stypendialne</a:t>
            </a:r>
            <a:br>
              <a:rPr lang="pl-PL" b="1" dirty="0" smtClean="0">
                <a:solidFill>
                  <a:srgbClr val="000099"/>
                </a:solidFill>
              </a:rPr>
            </a:br>
            <a:r>
              <a:rPr lang="pl-PL" sz="2800" b="1" dirty="0" smtClean="0">
                <a:solidFill>
                  <a:srgbClr val="000099"/>
                </a:solidFill>
              </a:rPr>
              <a:t>(liczba stypendystów)</a:t>
            </a:r>
          </a:p>
        </p:txBody>
      </p:sp>
      <p:graphicFrame>
        <p:nvGraphicFramePr>
          <p:cNvPr id="6" name="Wykres 5"/>
          <p:cNvGraphicFramePr/>
          <p:nvPr/>
        </p:nvGraphicFramePr>
        <p:xfrm>
          <a:off x="323528" y="1628800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rgbClr val="000099"/>
                </a:solidFill>
              </a:rPr>
              <a:t>Projekty dożywiania</a:t>
            </a:r>
            <a:br>
              <a:rPr lang="pl-PL" b="1" smtClean="0">
                <a:solidFill>
                  <a:srgbClr val="000099"/>
                </a:solidFill>
              </a:rPr>
            </a:br>
            <a:r>
              <a:rPr lang="pl-PL" sz="2800" b="1" smtClean="0">
                <a:solidFill>
                  <a:srgbClr val="000099"/>
                </a:solidFill>
              </a:rPr>
              <a:t>(liczba posiłków)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Wykres 5"/>
          <p:cNvGraphicFramePr/>
          <p:nvPr/>
        </p:nvGraphicFramePr>
        <p:xfrm>
          <a:off x="467544" y="1988840"/>
          <a:ext cx="8208912" cy="45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rgbClr val="000099"/>
                </a:solidFill>
              </a:rPr>
              <a:t>Dofinansowanie wypoczynku</a:t>
            </a:r>
            <a:br>
              <a:rPr lang="pl-PL" b="1" smtClean="0">
                <a:solidFill>
                  <a:srgbClr val="000099"/>
                </a:solidFill>
              </a:rPr>
            </a:br>
            <a:r>
              <a:rPr lang="pl-PL" sz="2800" b="1" smtClean="0">
                <a:solidFill>
                  <a:srgbClr val="000099"/>
                </a:solidFill>
              </a:rPr>
              <a:t>(liczba dzieci i młodzieży)</a:t>
            </a:r>
            <a:r>
              <a:rPr lang="pl-PL" sz="2800" smtClean="0"/>
              <a:t>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Wykres 4"/>
          <p:cNvGraphicFramePr/>
          <p:nvPr/>
        </p:nvGraphicFramePr>
        <p:xfrm>
          <a:off x="323528" y="1772816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rgbClr val="000099"/>
                </a:solidFill>
              </a:rPr>
              <a:t>Zapomogi losowe </a:t>
            </a:r>
            <a:br>
              <a:rPr lang="pl-PL" b="1" smtClean="0">
                <a:solidFill>
                  <a:srgbClr val="000099"/>
                </a:solidFill>
              </a:rPr>
            </a:br>
            <a:r>
              <a:rPr lang="pl-PL" sz="2800" b="1" smtClean="0">
                <a:solidFill>
                  <a:srgbClr val="000099"/>
                </a:solidFill>
              </a:rPr>
              <a:t>(liczba interwencji)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Wykres 4"/>
          <p:cNvGraphicFramePr/>
          <p:nvPr/>
        </p:nvGraphicFramePr>
        <p:xfrm>
          <a:off x="467544" y="1916832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zoom dir="in"/>
  </p:transition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248</Words>
  <Application>Microsoft Office PowerPoint</Application>
  <PresentationFormat>Pokaz na ekranie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Projekt domyślny</vt:lpstr>
      <vt:lpstr>      Fundusz Pomocy Dzieciom i Młodzieży  im. Matki Bożej z La Salette  w Zakopanem </vt:lpstr>
      <vt:lpstr>   Założyciel  Ks. Fryderyk Wyrostek MS</vt:lpstr>
      <vt:lpstr>Struktura FPDiM</vt:lpstr>
      <vt:lpstr> Fundusz Pomocy Dzieciom i Młodzieży  im. Matki Bożej z La Salette  działa na terenie całego kraju od września 1998 r. Wspomagamy rodziny wielodzietne, dzieci i młodzież z rodzin ubogich, dzieci niepełnosprawne oraz rodziców samotnie wychowujących dzieci poprzez: stypendia, zapomogi, dary rzeczowe, dożywianie, organizowanie wypoczynku połączonego z chrześcijańską formacją  podczas wakacji, ferii zimowych, weekendów itp.   Zgodnie ze statutem,  wszystkie organy FPDiM pracują społecznie!  Jesteśmy Organizacją Pożytku Publicznego  (KRS 0000222393).</vt:lpstr>
      <vt:lpstr> </vt:lpstr>
      <vt:lpstr>Programy Stypendialne (liczba stypendystów)</vt:lpstr>
      <vt:lpstr>Projekty dożywiania (liczba posiłków)</vt:lpstr>
      <vt:lpstr>Dofinansowanie wypoczynku (liczba dzieci i młodzieży) </vt:lpstr>
      <vt:lpstr>Zapomogi losowe  (liczba interwencji)</vt:lpstr>
      <vt:lpstr>Zakup implantu Ślimakowego dla Ali z Zakopanego</vt:lpstr>
      <vt:lpstr>Pomoc powodzianom    wypłata m.in. zapomóg losowych w woj. podkarpackim  20 000 tys. zł. – 2009 r. 12 000 zł. – 2010 r.   Kolonia letnia dla dzieci:  26 250 zł. – 2010 r.  Program stypendialny dla powodzian z okolic Sandomierza 21 000 zł. – 2010/2011.</vt:lpstr>
      <vt:lpstr>AKCJA „GROSIK DO GROSIKA”</vt:lpstr>
      <vt:lpstr>ALICJA PO DRUGIEJ STRONIE LUSTRA</vt:lpstr>
      <vt:lpstr>Dochody FPDiM</vt:lpstr>
      <vt:lpstr>Wolontariat</vt:lpstr>
      <vt:lpstr>Promocja FPDiM</vt:lpstr>
      <vt:lpstr>Nagrody  i Wyróżnienia       Krzyż Kawalerski Orderu Odrodzenia Polski  – od  Prezydenta Lecha Kaczyńskiego </vt:lpstr>
      <vt:lpstr>Zapraszamy na  www.fundusz.saletyni.pl 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Balazinski</dc:creator>
  <cp:lastModifiedBy>Użytkownik systemu Windows</cp:lastModifiedBy>
  <cp:revision>115</cp:revision>
  <dcterms:created xsi:type="dcterms:W3CDTF">2010-05-07T18:28:48Z</dcterms:created>
  <dcterms:modified xsi:type="dcterms:W3CDTF">2018-01-06T18:50:06Z</dcterms:modified>
</cp:coreProperties>
</file>